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73" r:id="rId3"/>
    <p:sldId id="257" r:id="rId4"/>
    <p:sldId id="280" r:id="rId5"/>
    <p:sldId id="278" r:id="rId6"/>
    <p:sldId id="281" r:id="rId7"/>
    <p:sldId id="274" r:id="rId8"/>
    <p:sldId id="272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79" r:id="rId18"/>
    <p:sldId id="275" r:id="rId19"/>
    <p:sldId id="276" r:id="rId20"/>
    <p:sldId id="264" r:id="rId21"/>
    <p:sldId id="26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 autoAdjust="0"/>
    <p:restoredTop sz="85394" autoAdjust="0"/>
  </p:normalViewPr>
  <p:slideViewPr>
    <p:cSldViewPr snapToGrid="0">
      <p:cViewPr varScale="1">
        <p:scale>
          <a:sx n="97" d="100"/>
          <a:sy n="97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38354-2BB8-4125-AAC7-445715F18473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3E845-BF8B-46E9-8AAF-0B1CB5ED6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8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안녕하십니까 스마트 기저귀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Iot</a:t>
            </a:r>
            <a:r>
              <a:rPr kumimoji="1" lang="ko-KR" altLang="en-US" dirty="0"/>
              <a:t>를 활용한 환자 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소변 관리 시스템을 개발하고있는 </a:t>
            </a:r>
            <a:r>
              <a:rPr kumimoji="1" lang="en-US" altLang="ko-KR" dirty="0" err="1"/>
              <a:t>Hanggies</a:t>
            </a:r>
            <a:r>
              <a:rPr kumimoji="1" lang="ko-KR" altLang="en-US" dirty="0"/>
              <a:t>의 발표자 조민수입니다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발표 시작하겠습니다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39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호실 별 환자 조회입니다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어떤 환자의 기저귀가 교체되어야 하는지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상태가 변화 된 시간이 기록됩니다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5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모든 환자조회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환자를 클릭하면 해당 환자의 정보를 수정할 수 있고 이 페이지 에서만 환자 추가가 가능합니다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9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환자추가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 번호와 환자 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병실을 등록할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8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정보 </a:t>
            </a:r>
            <a:r>
              <a:rPr kumimoji="1" lang="ko-KR" altLang="en-US" dirty="0" err="1"/>
              <a:t>수정화면입니다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환자의 이름과 병실만을 수정할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6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삭제기능은 정보 수정 페이지에서 가능합니다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0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모든 환자  서비스 내역입니다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6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환자별</a:t>
            </a:r>
            <a:r>
              <a:rPr kumimoji="1" lang="ko-KR" altLang="en-US" dirty="0"/>
              <a:t> 서비스 내역입니다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249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중간데모의</a:t>
            </a:r>
            <a:r>
              <a:rPr lang="ko-KR" altLang="en-US" dirty="0"/>
              <a:t> 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센서는 어떤 외부 환경에서도 </a:t>
            </a:r>
            <a:r>
              <a:rPr lang="ko-KR" altLang="en-US" dirty="0" err="1"/>
              <a:t>정삭적으로</a:t>
            </a:r>
            <a:r>
              <a:rPr lang="ko-KR" altLang="en-US" dirty="0"/>
              <a:t> 작동 할 수 있도록 더욱 정교한 알고리즘을 구현 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웹은 히스토리 조회기능 및 환자의 최근 상태를 보여주는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를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푸시알림은</a:t>
            </a:r>
            <a:r>
              <a:rPr lang="ko-KR" altLang="en-US" dirty="0"/>
              <a:t> </a:t>
            </a:r>
            <a:r>
              <a:rPr lang="ko-KR" altLang="en-US" dirty="0" err="1"/>
              <a:t>재알림</a:t>
            </a:r>
            <a:r>
              <a:rPr lang="ko-KR" altLang="en-US" dirty="0"/>
              <a:t> 설정 페이지를 만들어 알림 주기를 설정할 수 있고</a:t>
            </a:r>
            <a:endParaRPr lang="en-US" altLang="ko-KR" dirty="0"/>
          </a:p>
          <a:p>
            <a:r>
              <a:rPr lang="ko-KR" altLang="en-US" dirty="0"/>
              <a:t>또한 기저귀 교체 후 일정 시간 이상 없음과 예상 교체시간 통지 기능을 구현할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8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센서와 서버는 와이파이를 통해 네트워크 통신할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최종목표는 </a:t>
            </a:r>
            <a:endParaRPr kumimoji="1" lang="en-US" altLang="ko-KR" dirty="0"/>
          </a:p>
          <a:p>
            <a:r>
              <a:rPr kumimoji="1" lang="en-US" altLang="ko-KR" dirty="0"/>
              <a:t>&lt;Enter&gt;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6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센서의 크기를 줄이고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서버와의 통신 방식을 </a:t>
            </a:r>
            <a:r>
              <a:rPr kumimoji="1" lang="en-US" altLang="ko-KR" dirty="0"/>
              <a:t>NB-IoT</a:t>
            </a:r>
            <a:r>
              <a:rPr kumimoji="1" lang="ko-KR" altLang="en-US" dirty="0"/>
              <a:t>라는 </a:t>
            </a:r>
            <a:endParaRPr kumimoji="1" lang="en-US" altLang="ko-KR" dirty="0"/>
          </a:p>
          <a:p>
            <a:r>
              <a:rPr kumimoji="1" lang="ko-KR" altLang="en-US" dirty="0" err="1"/>
              <a:t>소물</a:t>
            </a:r>
            <a:r>
              <a:rPr kumimoji="1" lang="ko-KR" altLang="en-US" dirty="0"/>
              <a:t> 인터넷 네트워크로 바꿔서 센서의 전력량을 감소시키고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클라우드로 이전해서 배포할 예정에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매스컴을 통해 요양병원에서의 사건 사고들을 많이 접하셨을 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중 몇몇 기사를 살펴보면 욕창과 골절 방치</a:t>
            </a:r>
            <a:r>
              <a:rPr kumimoji="1" lang="en-US" altLang="ko-KR" dirty="0"/>
              <a:t>.. </a:t>
            </a:r>
            <a:r>
              <a:rPr kumimoji="1" lang="ko-KR" altLang="en-US" dirty="0"/>
              <a:t>심지어는 기저귀 대신 비닐봉지를 사용했다고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말도 안되는 상황들을 어떻게 하면 예방할 수 있을까 생각을 하다가</a:t>
            </a:r>
            <a:endParaRPr kumimoji="1" lang="en-US" altLang="ko-KR" dirty="0"/>
          </a:p>
          <a:p>
            <a:r>
              <a:rPr kumimoji="1" lang="ko-KR" altLang="en-US" dirty="0"/>
              <a:t>저희는 </a:t>
            </a:r>
            <a:r>
              <a:rPr kumimoji="1" lang="en-US" altLang="ko-KR" dirty="0" err="1"/>
              <a:t>Iot</a:t>
            </a:r>
            <a:r>
              <a:rPr kumimoji="1" lang="en-US" altLang="ko-KR" dirty="0"/>
              <a:t> </a:t>
            </a:r>
            <a:r>
              <a:rPr kumimoji="1" lang="ko-KR" altLang="en-US" dirty="0"/>
              <a:t>를 접목시킨 기저귀를 개발하게 되었습니다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&lt;ENTER&gt;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6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개발 환경은 이렇습니다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08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마일스톤은 이렇습니다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46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이상 발표 마치겠습니다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질문 있으신 분 질문해주시기 바랍니다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3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기저귀에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접목시킴으로서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보호자는 환자의 기저귀 교체내역을 </a:t>
            </a:r>
            <a:r>
              <a:rPr kumimoji="1" lang="ko-KR" altLang="en-US" dirty="0" err="1"/>
              <a:t>어디에서든지</a:t>
            </a:r>
            <a:r>
              <a:rPr kumimoji="1" lang="ko-KR" altLang="en-US" dirty="0"/>
              <a:t> 웹사이트를 통해 확인할 수 있기때문에 병원이 제공하는 서비스의 신뢰성이 향상됩니다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간호인력이 일일이 기저귀를 확인하는게 아닌 모바일 환경으로 원격 확인이 가능해지므로 업무의 효율성이 향상됩니다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지금까지는 기저귀 교체여부를 직접 들여다보고 판단을 했습니다</a:t>
            </a:r>
            <a:r>
              <a:rPr lang="en-US" altLang="ko-KR" dirty="0"/>
              <a:t>.</a:t>
            </a:r>
            <a:r>
              <a:rPr lang="ko-KR" altLang="en-US" dirty="0"/>
              <a:t> 그럴 때마다 비록 환자들은 병실에 누워만 있지만 의식은 있기때문에 수치심을 느낀다고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이제 직접 기저귀 내부를 확인하는게 아닌 웹사이트로 교체여부를 확인하기 때문에 환자의 존엄성을 지킬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28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사실 스마트 기저귀는 올해 초 이미 시장에 나왔습니다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부가적인 기능들이 많아 경제적인 부담이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 err="1"/>
              <a:t>크레이더스</a:t>
            </a:r>
            <a:r>
              <a:rPr lang="en-US" altLang="ko-KR" dirty="0"/>
              <a:t>'</a:t>
            </a:r>
            <a:r>
              <a:rPr lang="ko-KR" altLang="en-US" dirty="0"/>
              <a:t>사의 </a:t>
            </a:r>
            <a:r>
              <a:rPr lang="en-US" altLang="ko-KR" dirty="0"/>
              <a:t>U-Line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지방의 한 요양병원에 시범사용 되고있고 소변량 감지로 방광 질병 진료 및 예측이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앱은 제공되며 기저귀와 센서 일체형입니다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8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오모닛</a:t>
            </a:r>
            <a:r>
              <a:rPr lang="ko-KR" altLang="en-US" dirty="0"/>
              <a:t> 사의 </a:t>
            </a:r>
            <a:r>
              <a:rPr lang="ko-KR" altLang="en-US" dirty="0" err="1"/>
              <a:t>모닛입니다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가격은 약 </a:t>
            </a:r>
            <a:r>
              <a:rPr lang="en-US" altLang="ko-KR" dirty="0"/>
              <a:t>30</a:t>
            </a:r>
            <a:r>
              <a:rPr lang="ko-KR" altLang="en-US" dirty="0"/>
              <a:t>정도이며 </a:t>
            </a:r>
            <a:r>
              <a:rPr lang="ko-KR" altLang="en-US" dirty="0" err="1"/>
              <a:t>공기질</a:t>
            </a:r>
            <a:r>
              <a:rPr lang="ko-KR" altLang="en-US" dirty="0"/>
              <a:t> 및 주변 환경</a:t>
            </a:r>
            <a:r>
              <a:rPr lang="en-US" altLang="ko-KR" dirty="0"/>
              <a:t>, VOC </a:t>
            </a:r>
            <a:r>
              <a:rPr lang="ko-KR" altLang="en-US" dirty="0"/>
              <a:t>가스 </a:t>
            </a:r>
            <a:r>
              <a:rPr lang="ko-KR" altLang="en-US" dirty="0" err="1"/>
              <a:t>모디터링</a:t>
            </a:r>
            <a:r>
              <a:rPr lang="en-US" altLang="ko-KR" dirty="0"/>
              <a:t>, </a:t>
            </a:r>
            <a:r>
              <a:rPr lang="ko-KR" altLang="en-US" dirty="0"/>
              <a:t>수유등기능이 </a:t>
            </a:r>
            <a:r>
              <a:rPr lang="ko-KR" altLang="en-US" dirty="0" err="1"/>
              <a:t>탑제되어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앱또한</a:t>
            </a:r>
            <a:r>
              <a:rPr lang="ko-KR" altLang="en-US" dirty="0"/>
              <a:t> 제공되며 기저귀와 분리형이고 </a:t>
            </a:r>
            <a:r>
              <a:rPr lang="ko-KR" altLang="en-US" dirty="0" err="1"/>
              <a:t>탈부착</a:t>
            </a:r>
            <a:r>
              <a:rPr lang="ko-KR" altLang="en-US" dirty="0"/>
              <a:t>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본 조사한 두 제품 모두 취지에 맞지않는 부가적인 기능들이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그에 비례해 경제적 부담 또한 커진 것을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정말 필요한 기능만을 개발하여 경제성을 최대화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kumimoji="1" lang="en-US" altLang="ko-KR" dirty="0"/>
              <a:t>&lt;ENTER&gt;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75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서비스를 하게 되면 </a:t>
            </a:r>
            <a:r>
              <a:rPr lang="en-US" altLang="ko-KR" dirty="0"/>
              <a:t>15000</a:t>
            </a:r>
            <a:r>
              <a:rPr lang="ko-KR" altLang="en-US" dirty="0"/>
              <a:t>원 정도로 예상되며 환자의 서비스 내역 조회 및</a:t>
            </a:r>
            <a:endParaRPr lang="en-US" altLang="ko-KR" dirty="0"/>
          </a:p>
          <a:p>
            <a:r>
              <a:rPr lang="ko-KR" altLang="en-US" dirty="0"/>
              <a:t>간호인력 </a:t>
            </a:r>
            <a:r>
              <a:rPr lang="ko-KR" altLang="en-US" dirty="0" err="1"/>
              <a:t>한명</a:t>
            </a:r>
            <a:r>
              <a:rPr lang="ko-KR" altLang="en-US" dirty="0"/>
              <a:t> 당 여러 명을 관리할 수 있는 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 또한 제공되며 기저귀와 분리형입니다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6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작동 과정 설명 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기저귀에 부착된 센서로 급격한 습도의 변화를 읽고 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소변을 감지하여 교체신호를 서버에 보냅니다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보낸 후 앱은 푸시 알림을 보내고 웹은 해당 환자의 기저귀 상태를 바꿔줍니다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기저귀가 교체되면 다시 정상적으로 작동합니다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신규 환자 등록 및 정보 수정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삭제 그리고 히스토리 조회가 가능합니다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기저귀 교체시간 예측 알고리즘 또한 </a:t>
            </a:r>
            <a:r>
              <a:rPr kumimoji="1" lang="ko-KR" altLang="en-US" dirty="0" err="1"/>
              <a:t>개발중에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102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ko-KR" altLang="en-US" dirty="0" err="1"/>
              <a:t>시연영상입니다</a:t>
            </a:r>
            <a:r>
              <a:rPr kumimoji="1" lang="en-US" altLang="ko-KR" dirty="0"/>
              <a:t>. 1</a:t>
            </a:r>
            <a:r>
              <a:rPr kumimoji="1" lang="ko-KR" altLang="en-US" dirty="0"/>
              <a:t>차로 정상적인 상태가 나옵니다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기저귀에 소변과 비슷한 온도의 물을 붓습니다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센서는 반응하고 서버에 교체감지를 전송합니다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휴대폰에는 </a:t>
            </a:r>
            <a:r>
              <a:rPr kumimoji="1" lang="ko-KR" altLang="en-US" dirty="0" err="1"/>
              <a:t>푸시알림이</a:t>
            </a:r>
            <a:r>
              <a:rPr kumimoji="1" lang="ko-KR" altLang="en-US" dirty="0"/>
              <a:t> 가고 웹페이지의 상태는 바뀝니다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기저귀를 갈았을 시 상태는 다시 정상으로 돌아오고 센서 또한 정상 작동 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7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웹페이지의 </a:t>
            </a:r>
            <a:r>
              <a:rPr kumimoji="1" lang="ko-KR" altLang="en-US" dirty="0" err="1"/>
              <a:t>홈화면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호실 별 교체가 필요한 환자가 있는지 확인 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해당 호실의 환자가 모두 정상상태라면 파란색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기저귀의 교체가 필요하다면 빨간색을 띕니다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&lt;ENTER&gt;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6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image" Target="../media/image28.svg"/><Relationship Id="rId4" Type="http://schemas.openxmlformats.org/officeDocument/2006/relationships/image" Target="../media/image4.sv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.png"/><Relationship Id="rId21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4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C1C0F-F352-4495-A24F-7745849F2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35" y="1321905"/>
            <a:ext cx="10607795" cy="2618554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</a:t>
            </a:r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스마트 기저귀</a:t>
            </a:r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 </a:t>
            </a:r>
            <a:r>
              <a:rPr lang="en-US" altLang="ko-KR" sz="31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Iot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를 활용한 환자 대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·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소변 관리 시스템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88233B-8192-458F-9E91-E659E9888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02" y="3676762"/>
            <a:ext cx="11063596" cy="2618554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팀명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Hanggies</a:t>
            </a:r>
            <a:r>
              <a:rPr lang="ko-KR" altLang="en-US" dirty="0"/>
              <a:t>　</a:t>
            </a:r>
            <a:endParaRPr lang="en-US" altLang="ko-KR" dirty="0"/>
          </a:p>
          <a:p>
            <a:pPr algn="r">
              <a:lnSpc>
                <a:spcPct val="100000"/>
              </a:lnSpc>
            </a:pPr>
            <a:r>
              <a:rPr lang="ko-KR" altLang="en-US" kern="500" dirty="0"/>
              <a:t>지도교수 </a:t>
            </a:r>
            <a:r>
              <a:rPr lang="en-US" altLang="ko-KR" kern="500" dirty="0"/>
              <a:t>: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황호영</a:t>
            </a:r>
            <a:r>
              <a:rPr lang="ko-KR" altLang="en-US" kern="500" dirty="0"/>
              <a:t> 교수님</a:t>
            </a:r>
            <a:endParaRPr lang="en-US" altLang="ko-KR" kern="500" dirty="0"/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1192074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임영찬</a:t>
            </a:r>
            <a:endParaRPr lang="en-US" altLang="ko-KR" kern="500" dirty="0">
              <a:solidFill>
                <a:srgbClr val="E5E5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1392078 </a:t>
            </a:r>
            <a:r>
              <a:rPr lang="ko-KR" altLang="en-US" kern="500" dirty="0"/>
              <a:t>조민수</a:t>
            </a:r>
            <a:endParaRPr lang="en-US" altLang="ko-KR" kern="500" dirty="0">
              <a:solidFill>
                <a:srgbClr val="E5E5E8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1392079 </a:t>
            </a:r>
            <a:r>
              <a:rPr lang="ko-KR" altLang="en-US" kern="500" dirty="0" err="1"/>
              <a:t>최낙훈</a:t>
            </a:r>
            <a:endParaRPr lang="ko-KR" altLang="en-US" kern="500" dirty="0">
              <a:solidFill>
                <a:srgbClr val="E5E5E8"/>
              </a:solidFill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2106BEF5-2CE3-4F44-B468-BF20F52FF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07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2E957-77ED-4276-8134-3153CC6D558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C1387-5671-49CB-A63E-20F7DF7CB092}"/>
              </a:ext>
            </a:extLst>
          </p:cNvPr>
          <p:cNvSpPr txBox="1"/>
          <p:nvPr/>
        </p:nvSpPr>
        <p:spPr>
          <a:xfrm>
            <a:off x="1910039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Project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BA0E3-BFEB-4502-843E-CE692646F73F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9ABCF-BC74-4AA4-B5F3-40FA11C46941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736E1-9A2C-4681-80DE-222209B0B68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69445-3C95-435F-90DB-4002FC37F088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B955B-2808-4881-9F78-F381D83CD0D4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F6E5E-2F3E-4FE2-B972-FF0BD9CD6D1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80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197806"/>
            <a:ext cx="7151948" cy="4019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162918" y="5655050"/>
            <a:ext cx="186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호실별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환자조회</a:t>
            </a:r>
          </a:p>
        </p:txBody>
      </p:sp>
    </p:spTree>
    <p:extLst>
      <p:ext uri="{BB962C8B-B14F-4D97-AF65-F5344CB8AC3E}">
        <p14:creationId xmlns:p14="http://schemas.microsoft.com/office/powerpoint/2010/main" val="118530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206897"/>
            <a:ext cx="7151948" cy="4001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249934" y="5655537"/>
            <a:ext cx="16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환자조회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87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201531"/>
            <a:ext cx="7151948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515159" y="5655537"/>
            <a:ext cx="116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추가</a:t>
            </a:r>
          </a:p>
        </p:txBody>
      </p:sp>
    </p:spTree>
    <p:extLst>
      <p:ext uri="{BB962C8B-B14F-4D97-AF65-F5344CB8AC3E}">
        <p14:creationId xmlns:p14="http://schemas.microsoft.com/office/powerpoint/2010/main" val="41235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73" y="2201531"/>
            <a:ext cx="713125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236619" y="5655050"/>
            <a:ext cx="171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정보 수정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111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73" y="2201531"/>
            <a:ext cx="713125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498668" y="5621474"/>
            <a:ext cx="119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삭제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61B904C-21A2-4FEF-808C-E013A216C151}"/>
              </a:ext>
            </a:extLst>
          </p:cNvPr>
          <p:cNvSpPr/>
          <p:nvPr/>
        </p:nvSpPr>
        <p:spPr>
          <a:xfrm>
            <a:off x="4465962" y="3586480"/>
            <a:ext cx="441318" cy="461665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75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118" y="2201531"/>
            <a:ext cx="622776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4860208" y="5555418"/>
            <a:ext cx="246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환자 서비스 내역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993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4" y="2201531"/>
            <a:ext cx="6240570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4991088" y="5546895"/>
            <a:ext cx="22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서비스 내역</a:t>
            </a:r>
          </a:p>
        </p:txBody>
      </p:sp>
    </p:spTree>
    <p:extLst>
      <p:ext uri="{BB962C8B-B14F-4D97-AF65-F5344CB8AC3E}">
        <p14:creationId xmlns:p14="http://schemas.microsoft.com/office/powerpoint/2010/main" val="272206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4E03370D-1385-40F3-9766-68F70CDA2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06CA99-07A4-4F23-BD9F-2C1BCA1DD6B1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F3D56-B3D1-4198-B92E-C2CF59DD58FD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1071-DA73-454C-98B9-8844F84D0A81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DB29D-D9F5-4B0C-9E9B-FE4AA7910268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06031-FB86-4C55-9B4E-3B69BFDB1265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AC604-838E-4770-909C-83418F9D1E73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E85AA-21A8-4BEE-BC73-9BE16CC326E2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C55B7-9664-44BC-B268-14DAD99EE20B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309A4B9-9EA0-4105-A720-D2A15B4EB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608649"/>
            <a:ext cx="9603275" cy="3294576"/>
          </a:xfrm>
        </p:spPr>
        <p:txBody>
          <a:bodyPr/>
          <a:lstStyle/>
          <a:p>
            <a:r>
              <a:rPr lang="ko-KR" altLang="en-US" dirty="0"/>
              <a:t>센서 </a:t>
            </a:r>
            <a:r>
              <a:rPr lang="en-US" altLang="ko-KR" dirty="0"/>
              <a:t>: </a:t>
            </a:r>
            <a:r>
              <a:rPr lang="ko-KR" altLang="en-US" dirty="0"/>
              <a:t>외부환경을 고려하여 센싱</a:t>
            </a:r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: </a:t>
            </a:r>
            <a:r>
              <a:rPr lang="ko-KR" altLang="en-US" dirty="0"/>
              <a:t>계정 권한 부여</a:t>
            </a:r>
            <a:r>
              <a:rPr lang="en-US" altLang="ko-KR" dirty="0"/>
              <a:t>,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ko-KR" altLang="en-US" dirty="0"/>
              <a:t>푸시 알림 </a:t>
            </a:r>
            <a:r>
              <a:rPr lang="en-US" altLang="ko-KR" dirty="0"/>
              <a:t>: </a:t>
            </a:r>
            <a:r>
              <a:rPr lang="ko-KR" altLang="en-US" dirty="0" err="1"/>
              <a:t>재알림</a:t>
            </a:r>
            <a:r>
              <a:rPr lang="ko-KR" altLang="en-US" dirty="0"/>
              <a:t> 설정 페이지를 만들어 알림 주기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+</a:t>
            </a:r>
            <a:r>
              <a:rPr lang="ko-KR" altLang="en-US" dirty="0"/>
              <a:t>교체하고 일정 시간 후 이상 없음과 예상 교체시간 통지</a:t>
            </a:r>
            <a:r>
              <a:rPr lang="en-US" altLang="ko-KR" dirty="0"/>
              <a:t>(on/off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구현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044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0B31198B-6EF7-4FE3-B77F-A9AD2AEF0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65D5C-3F35-4465-AD64-5FB6BBD437F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2A852-FBEB-47D8-AAF4-E4F0CA6920A7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CC83-8309-4801-86A3-57CF172BA0D0}"/>
              </a:ext>
            </a:extLst>
          </p:cNvPr>
          <p:cNvSpPr txBox="1"/>
          <p:nvPr/>
        </p:nvSpPr>
        <p:spPr>
          <a:xfrm>
            <a:off x="4361012" y="833618"/>
            <a:ext cx="158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0258C-CD76-43ED-98D2-B5C967E7297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4B784-215C-4C61-A13A-ED9983E6F19E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5F2C7-6854-44F3-872A-6C9FEC7015B4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D59CB-701C-41CB-8B21-C882C96338DF}"/>
              </a:ext>
            </a:extLst>
          </p:cNvPr>
          <p:cNvSpPr txBox="1"/>
          <p:nvPr/>
        </p:nvSpPr>
        <p:spPr>
          <a:xfrm>
            <a:off x="4599899" y="1202463"/>
            <a:ext cx="221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DCF71F-DA97-441D-A9D6-57AA39DAE4F6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EE260D-14D8-4930-A8FA-BE982296EBBB}"/>
              </a:ext>
            </a:extLst>
          </p:cNvPr>
          <p:cNvCxnSpPr>
            <a:cxnSpLocks/>
          </p:cNvCxnSpPr>
          <p:nvPr/>
        </p:nvCxnSpPr>
        <p:spPr>
          <a:xfrm>
            <a:off x="6663836" y="2686220"/>
            <a:ext cx="1288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381AAC8-0D29-4F3D-BA96-77844A99B120}"/>
              </a:ext>
            </a:extLst>
          </p:cNvPr>
          <p:cNvCxnSpPr>
            <a:cxnSpLocks/>
          </p:cNvCxnSpPr>
          <p:nvPr/>
        </p:nvCxnSpPr>
        <p:spPr>
          <a:xfrm flipH="1">
            <a:off x="6684857" y="2898150"/>
            <a:ext cx="122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F2D51C-3AA4-4F11-BD66-9F3297B4BD3D}"/>
              </a:ext>
            </a:extLst>
          </p:cNvPr>
          <p:cNvCxnSpPr>
            <a:cxnSpLocks/>
          </p:cNvCxnSpPr>
          <p:nvPr/>
        </p:nvCxnSpPr>
        <p:spPr>
          <a:xfrm flipH="1">
            <a:off x="3868084" y="3618340"/>
            <a:ext cx="1309326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100DFD-634C-4A63-B3F7-F273245D7E9A}"/>
              </a:ext>
            </a:extLst>
          </p:cNvPr>
          <p:cNvCxnSpPr>
            <a:cxnSpLocks/>
          </p:cNvCxnSpPr>
          <p:nvPr/>
        </p:nvCxnSpPr>
        <p:spPr>
          <a:xfrm>
            <a:off x="6585035" y="3618340"/>
            <a:ext cx="1256173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0628EC9-31E5-4A18-813E-1D46841FD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054" y="2320245"/>
            <a:ext cx="381053" cy="381053"/>
          </a:xfrm>
          <a:prstGeom prst="rect">
            <a:avLst/>
          </a:prstGeom>
        </p:spPr>
      </p:pic>
      <p:pic>
        <p:nvPicPr>
          <p:cNvPr id="19" name="그래픽 18" descr="스마트폰">
            <a:extLst>
              <a:ext uri="{FF2B5EF4-FFF2-40B4-BE49-F238E27FC236}">
                <a16:creationId xmlns:a16="http://schemas.microsoft.com/office/drawing/2014/main" id="{849BCBED-913D-4E35-9C5C-C099525D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172560" y="4231968"/>
            <a:ext cx="1921472" cy="1718344"/>
          </a:xfrm>
          <a:prstGeom prst="rect">
            <a:avLst/>
          </a:prstGeom>
        </p:spPr>
      </p:pic>
      <p:pic>
        <p:nvPicPr>
          <p:cNvPr id="20" name="그래픽 19" descr="모니터">
            <a:extLst>
              <a:ext uri="{FF2B5EF4-FFF2-40B4-BE49-F238E27FC236}">
                <a16:creationId xmlns:a16="http://schemas.microsoft.com/office/drawing/2014/main" id="{3EC03F0C-CBD9-4EF8-9F21-EBACE5C10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9925" y="4102222"/>
            <a:ext cx="1804037" cy="1804037"/>
          </a:xfrm>
          <a:prstGeom prst="rect">
            <a:avLst/>
          </a:prstGeom>
        </p:spPr>
      </p:pic>
      <p:pic>
        <p:nvPicPr>
          <p:cNvPr id="21" name="그래픽 20" descr="데이터베이스">
            <a:extLst>
              <a:ext uri="{FF2B5EF4-FFF2-40B4-BE49-F238E27FC236}">
                <a16:creationId xmlns:a16="http://schemas.microsoft.com/office/drawing/2014/main" id="{EE2066BB-600C-481D-A9A1-3398F0015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3669" y="2072928"/>
            <a:ext cx="1917950" cy="15454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8C78C6-E439-45A3-B989-9537DB9E9B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2412" y="2048195"/>
            <a:ext cx="1057423" cy="150516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95E57A-69DE-4677-8177-D6983046CB27}"/>
              </a:ext>
            </a:extLst>
          </p:cNvPr>
          <p:cNvCxnSpPr>
            <a:cxnSpLocks/>
          </p:cNvCxnSpPr>
          <p:nvPr/>
        </p:nvCxnSpPr>
        <p:spPr>
          <a:xfrm flipV="1">
            <a:off x="3777648" y="2773905"/>
            <a:ext cx="1510546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F44293D-5DDC-4AB6-8D74-95BD7D9D6B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1946" y="2364116"/>
            <a:ext cx="1826984" cy="10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 descr="달리기">
            <a:extLst>
              <a:ext uri="{FF2B5EF4-FFF2-40B4-BE49-F238E27FC236}">
                <a16:creationId xmlns:a16="http://schemas.microsoft.com/office/drawing/2014/main" id="{C6917912-7930-444E-A597-A22B63C3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EB13A2-EDDC-4232-BFD1-2455458767E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1646E0-0FC7-449D-A6FE-40DF540AA6A9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7D886-BEDD-4006-A8B4-EEBEC53FE431}"/>
              </a:ext>
            </a:extLst>
          </p:cNvPr>
          <p:cNvSpPr txBox="1"/>
          <p:nvPr/>
        </p:nvSpPr>
        <p:spPr>
          <a:xfrm>
            <a:off x="4361012" y="833618"/>
            <a:ext cx="169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75E261-1BCE-4104-AA0E-C6C20849A87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4B8B7E-220B-496D-9878-A107FA1E4DA3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419237-BE55-4EF1-B476-7E3CE4D4BCED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45FC-889B-40B8-9DDE-408DD38D8379}"/>
              </a:ext>
            </a:extLst>
          </p:cNvPr>
          <p:cNvSpPr txBox="1"/>
          <p:nvPr/>
        </p:nvSpPr>
        <p:spPr>
          <a:xfrm>
            <a:off x="4599899" y="1202463"/>
            <a:ext cx="221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DB469E-8E9E-4BA9-A48C-D6B8F14E93C5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64D39F0-33AB-4605-8C2F-48E01D3CCD1B}"/>
              </a:ext>
            </a:extLst>
          </p:cNvPr>
          <p:cNvCxnSpPr>
            <a:cxnSpLocks/>
          </p:cNvCxnSpPr>
          <p:nvPr/>
        </p:nvCxnSpPr>
        <p:spPr>
          <a:xfrm flipV="1">
            <a:off x="3777648" y="2773905"/>
            <a:ext cx="1510546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BF0444A-8671-4DAB-AC14-3EE6009C6A6D}"/>
              </a:ext>
            </a:extLst>
          </p:cNvPr>
          <p:cNvCxnSpPr>
            <a:cxnSpLocks/>
          </p:cNvCxnSpPr>
          <p:nvPr/>
        </p:nvCxnSpPr>
        <p:spPr>
          <a:xfrm>
            <a:off x="6663836" y="2686493"/>
            <a:ext cx="1288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2EA0632-DD53-4085-AEE4-F1357822CE6C}"/>
              </a:ext>
            </a:extLst>
          </p:cNvPr>
          <p:cNvCxnSpPr>
            <a:cxnSpLocks/>
          </p:cNvCxnSpPr>
          <p:nvPr/>
        </p:nvCxnSpPr>
        <p:spPr>
          <a:xfrm flipH="1">
            <a:off x="6684857" y="2898423"/>
            <a:ext cx="122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DB6803B-82C3-4719-A552-D647BB7EBE84}"/>
              </a:ext>
            </a:extLst>
          </p:cNvPr>
          <p:cNvCxnSpPr>
            <a:cxnSpLocks/>
          </p:cNvCxnSpPr>
          <p:nvPr/>
        </p:nvCxnSpPr>
        <p:spPr>
          <a:xfrm flipH="1">
            <a:off x="3868084" y="3618613"/>
            <a:ext cx="1309326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36765C7-2945-4B61-BB3C-8DFE90A807D5}"/>
              </a:ext>
            </a:extLst>
          </p:cNvPr>
          <p:cNvCxnSpPr>
            <a:cxnSpLocks/>
          </p:cNvCxnSpPr>
          <p:nvPr/>
        </p:nvCxnSpPr>
        <p:spPr>
          <a:xfrm>
            <a:off x="6585035" y="3618613"/>
            <a:ext cx="1256173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래픽 72" descr="스마트폰">
            <a:extLst>
              <a:ext uri="{FF2B5EF4-FFF2-40B4-BE49-F238E27FC236}">
                <a16:creationId xmlns:a16="http://schemas.microsoft.com/office/drawing/2014/main" id="{AB090830-CAC6-4D34-9B02-0596213C6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172560" y="4232241"/>
            <a:ext cx="1921472" cy="1718344"/>
          </a:xfrm>
          <a:prstGeom prst="rect">
            <a:avLst/>
          </a:prstGeom>
        </p:spPr>
      </p:pic>
      <p:pic>
        <p:nvPicPr>
          <p:cNvPr id="74" name="그래픽 73" descr="모니터">
            <a:extLst>
              <a:ext uri="{FF2B5EF4-FFF2-40B4-BE49-F238E27FC236}">
                <a16:creationId xmlns:a16="http://schemas.microsoft.com/office/drawing/2014/main" id="{0EC3BF3E-8D0A-4F60-BDAC-B0FD9E5ED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9925" y="4102495"/>
            <a:ext cx="1804037" cy="1804037"/>
          </a:xfrm>
          <a:prstGeom prst="rect">
            <a:avLst/>
          </a:prstGeom>
        </p:spPr>
      </p:pic>
      <p:pic>
        <p:nvPicPr>
          <p:cNvPr id="75" name="그래픽 74" descr="데이터베이스">
            <a:extLst>
              <a:ext uri="{FF2B5EF4-FFF2-40B4-BE49-F238E27FC236}">
                <a16:creationId xmlns:a16="http://schemas.microsoft.com/office/drawing/2014/main" id="{1D5663F1-B6D8-4426-B8A9-A216ED098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3669" y="2073201"/>
            <a:ext cx="1917950" cy="15454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A6D8721-D9E6-4172-8A6B-12D3A53AA8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412" y="2048468"/>
            <a:ext cx="1057423" cy="150516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B64069A-367D-4D70-8BB0-0B2EEFC5A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8010" y="900193"/>
            <a:ext cx="4901208" cy="292239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AD95E88-D840-4E71-834D-2ABA329E23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9754" y="2091142"/>
            <a:ext cx="381053" cy="38105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B295ED19-033F-4DFC-841F-03E5F8E1A1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389158" y="3038885"/>
            <a:ext cx="381053" cy="38105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582E6DA-1828-49D8-A3CE-6212BC1E47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2465188" y="2091143"/>
            <a:ext cx="381053" cy="38105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7B133454-0035-444E-B6B2-82890E485C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465188" y="3031945"/>
            <a:ext cx="381053" cy="38105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9A9D790-C750-42EB-BDDB-64B837C385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6324" y="2452935"/>
            <a:ext cx="971686" cy="2537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DEB5D62-AA13-44A7-9143-8C3EDEABE8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2601" y="2554473"/>
            <a:ext cx="686260" cy="3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6666D43C-0560-43EB-A027-40A25CA1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3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1FF7C-869A-4CC9-9E0F-37F23183AB1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3663D-25B2-41AC-997F-477C4E107CB9}"/>
              </a:ext>
            </a:extLst>
          </p:cNvPr>
          <p:cNvSpPr txBox="1"/>
          <p:nvPr/>
        </p:nvSpPr>
        <p:spPr>
          <a:xfrm>
            <a:off x="1910038" y="833618"/>
            <a:ext cx="1393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53F01-E8C7-4F78-A40C-55E24EDEC083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DA16E-4EA4-4E62-A638-DAB953823459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B0C0A-F4E4-4998-A7F2-091FF387F23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68E82-0976-431B-884F-F714935DB72A}"/>
              </a:ext>
            </a:extLst>
          </p:cNvPr>
          <p:cNvSpPr txBox="1"/>
          <p:nvPr/>
        </p:nvSpPr>
        <p:spPr>
          <a:xfrm>
            <a:off x="2172560" y="1202950"/>
            <a:ext cx="1999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25101-EAC1-45B8-A9C1-1029D2168D16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60727-0999-4046-9E64-E34E90533FB9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DE0CD-386F-4420-8785-5E8D8EE38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58" y="2144029"/>
            <a:ext cx="6410325" cy="12001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AD893A-D3F1-401B-BDB0-BCACE7576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981" y="3255596"/>
            <a:ext cx="6805981" cy="122839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0A80D-9B08-4496-A544-297F143DE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868" y="4168735"/>
            <a:ext cx="7134225" cy="838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578980-22C2-4B7C-AF62-1A88C4F27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329" y="2474477"/>
            <a:ext cx="6334125" cy="14763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49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 descr="달리기">
            <a:extLst>
              <a:ext uri="{FF2B5EF4-FFF2-40B4-BE49-F238E27FC236}">
                <a16:creationId xmlns:a16="http://schemas.microsoft.com/office/drawing/2014/main" id="{133A6D09-AF5F-4730-AB6A-4510AE3CF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856" y="217258"/>
            <a:ext cx="498653" cy="4986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76BA7B-3EA3-414E-ADDF-B31BB92C6556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E2A53-ECAB-4929-84DC-4393E7D69162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0E8CA-3F05-4065-8109-209F6ED1DFE1}"/>
              </a:ext>
            </a:extLst>
          </p:cNvPr>
          <p:cNvSpPr txBox="1"/>
          <p:nvPr/>
        </p:nvSpPr>
        <p:spPr>
          <a:xfrm>
            <a:off x="4361012" y="833618"/>
            <a:ext cx="161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DEC5F-A280-480D-80B5-63571C2102EC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C841D-D645-4ABD-835A-67CDC4647C27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E4024-0A88-4D1B-93AC-85B3C18EF352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45228-DF88-43C4-BE58-410A0A50C6DA}"/>
              </a:ext>
            </a:extLst>
          </p:cNvPr>
          <p:cNvSpPr txBox="1"/>
          <p:nvPr/>
        </p:nvSpPr>
        <p:spPr>
          <a:xfrm>
            <a:off x="4599899" y="1202463"/>
            <a:ext cx="22120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ko-KR" altLang="en-US" sz="1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F8909-424A-49C1-9789-6EBF1D7CA8AC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28D03-DA0D-442F-8499-F2B002223DDB}"/>
              </a:ext>
            </a:extLst>
          </p:cNvPr>
          <p:cNvSpPr txBox="1"/>
          <p:nvPr/>
        </p:nvSpPr>
        <p:spPr>
          <a:xfrm>
            <a:off x="1071347" y="219865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타겟 머신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CEFB7-A20A-4BC4-82A2-1E0AEEEC79A6}"/>
              </a:ext>
            </a:extLst>
          </p:cNvPr>
          <p:cNvSpPr txBox="1"/>
          <p:nvPr/>
        </p:nvSpPr>
        <p:spPr>
          <a:xfrm>
            <a:off x="1075157" y="321973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도구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CBC20-6307-462F-9D5B-D2B6A5EAAE81}"/>
              </a:ext>
            </a:extLst>
          </p:cNvPr>
          <p:cNvSpPr txBox="1"/>
          <p:nvPr/>
        </p:nvSpPr>
        <p:spPr>
          <a:xfrm>
            <a:off x="1071347" y="504091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언어</a:t>
            </a:r>
          </a:p>
        </p:txBody>
      </p:sp>
      <p:pic>
        <p:nvPicPr>
          <p:cNvPr id="30" name="그래픽 29" descr="컴퓨터">
            <a:extLst>
              <a:ext uri="{FF2B5EF4-FFF2-40B4-BE49-F238E27FC236}">
                <a16:creationId xmlns:a16="http://schemas.microsoft.com/office/drawing/2014/main" id="{B6C22E73-D98A-483D-92C1-43CF04FB6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4825" y="1941614"/>
            <a:ext cx="914400" cy="914400"/>
          </a:xfrm>
          <a:prstGeom prst="rect">
            <a:avLst/>
          </a:prstGeom>
        </p:spPr>
      </p:pic>
      <p:pic>
        <p:nvPicPr>
          <p:cNvPr id="32" name="그래픽 31" descr="스마트폰">
            <a:extLst>
              <a:ext uri="{FF2B5EF4-FFF2-40B4-BE49-F238E27FC236}">
                <a16:creationId xmlns:a16="http://schemas.microsoft.com/office/drawing/2014/main" id="{5B7D0F28-6697-41BC-BBB5-E7A44F201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1490" y="1941614"/>
            <a:ext cx="914400" cy="914400"/>
          </a:xfrm>
          <a:prstGeom prst="rect">
            <a:avLst/>
          </a:prstGeom>
        </p:spPr>
      </p:pic>
      <p:pic>
        <p:nvPicPr>
          <p:cNvPr id="33" name="Picture 2" descr="bootstrap에 대한 이미지 검색결과">
            <a:extLst>
              <a:ext uri="{FF2B5EF4-FFF2-40B4-BE49-F238E27FC236}">
                <a16:creationId xmlns:a16="http://schemas.microsoft.com/office/drawing/2014/main" id="{60AF8BBD-EBD7-463E-83B4-BAACEC35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49" y="2989423"/>
            <a:ext cx="998959" cy="7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관련 이미지">
            <a:extLst>
              <a:ext uri="{FF2B5EF4-FFF2-40B4-BE49-F238E27FC236}">
                <a16:creationId xmlns:a16="http://schemas.microsoft.com/office/drawing/2014/main" id="{916FD7AE-6968-4394-9AE5-035DDB71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619" y="2917525"/>
            <a:ext cx="1276720" cy="8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FB6A7FA-D887-42AE-99D7-D33F3EBEAA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8975" y="2989425"/>
            <a:ext cx="847810" cy="7991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D1B2094-E133-4430-92B2-4556F2DA4C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2105" y="2989424"/>
            <a:ext cx="699271" cy="7991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62946A0-6DA3-4BCC-8DBE-FC6576D3C5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6695" y="2989424"/>
            <a:ext cx="795535" cy="7991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04710DD-C807-4E75-84F0-ECD6C1F82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1827" y="3016652"/>
            <a:ext cx="1313473" cy="7695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E3331D5-5F8A-4651-9C8C-83AAF50DA5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0279" y="3902033"/>
            <a:ext cx="838014" cy="7991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94E4C10-4FE5-49FB-BFE5-7CB34145C9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0278" y="4834610"/>
            <a:ext cx="467350" cy="84047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0871C3D-000F-4B44-B35D-C2A701F4E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3494000" y="3927561"/>
            <a:ext cx="615480" cy="77363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B4F22A-A3D0-4294-8C77-A1A123D5FA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78340" y="4943635"/>
            <a:ext cx="622426" cy="62242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855C317-9D69-49D6-A47A-F9B115B6A2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84459" y="4834610"/>
            <a:ext cx="467350" cy="89631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9740972-AED5-4C07-A04F-23E8FB666E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7297" y="4834610"/>
            <a:ext cx="671246" cy="7736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9107170-E8D2-4C84-8562-5821570246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17549" y="4823369"/>
            <a:ext cx="618152" cy="7736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2E72B3E-69F0-4365-947C-6BA0DFD246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3698" y="4815270"/>
            <a:ext cx="700182" cy="79297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41EB77C-2AC4-453A-AB7B-A13C08F130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7910" y="4806566"/>
            <a:ext cx="590554" cy="80724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6717C43-9EFA-47D1-99FB-44B3234B0E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5187" y="3927561"/>
            <a:ext cx="561137" cy="7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A5A57C1B-5E29-4449-A4C3-27A27FDD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698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2DDDA-C6DE-403C-89C6-B506D1EC2804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8403B-4882-493F-B6CE-4AC5D59B5D9B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B7235-5FE0-4AFA-8535-954CFA1C778E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7497A-775E-488B-A29E-2D369C02AD3C}"/>
              </a:ext>
            </a:extLst>
          </p:cNvPr>
          <p:cNvSpPr txBox="1"/>
          <p:nvPr/>
        </p:nvSpPr>
        <p:spPr>
          <a:xfrm>
            <a:off x="7149971" y="814618"/>
            <a:ext cx="153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Process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B7E24-4BB8-4D6C-9813-D7A58B6CDCD4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1390C-2682-4626-BC25-6C246512AF58}"/>
              </a:ext>
            </a:extLst>
          </p:cNvPr>
          <p:cNvSpPr txBox="1"/>
          <p:nvPr/>
        </p:nvSpPr>
        <p:spPr>
          <a:xfrm>
            <a:off x="2172560" y="1202950"/>
            <a:ext cx="19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F1640-3C41-4AFD-A777-985DE4088589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</a:t>
            </a:r>
            <a:r>
              <a:rPr lang="en-US" altLang="ko-KR" sz="1400" dirty="0" err="1">
                <a:solidFill>
                  <a:schemeClr val="bg2"/>
                </a:solidFill>
              </a:rPr>
              <a:t>DemoMiddle</a:t>
            </a:r>
            <a:r>
              <a:rPr lang="en-US" altLang="ko-KR" sz="1400" dirty="0">
                <a:solidFill>
                  <a:schemeClr val="bg2"/>
                </a:solidFill>
              </a:rPr>
              <a:t>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2B06D-805A-4333-947F-30DFB02A3845}"/>
              </a:ext>
            </a:extLst>
          </p:cNvPr>
          <p:cNvSpPr txBox="1"/>
          <p:nvPr/>
        </p:nvSpPr>
        <p:spPr>
          <a:xfrm>
            <a:off x="7324049" y="1194843"/>
            <a:ext cx="221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</a:rPr>
              <a:t>Schedule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7B2661B-5B41-4D73-AC26-74C76ECF8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501" y="925142"/>
            <a:ext cx="5441842" cy="51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7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974719C5-0467-435E-86BB-D1498E1FF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589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C1593-226F-4955-8344-55D5B54B1A7E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25377-118D-4AB8-A49E-0F863CBE19F8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70B41-16BC-4643-BFDD-E650088B31C8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2B511-BDB5-46A9-906A-83283323B6C2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+mn-ea"/>
              </a:rPr>
              <a:t>Process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CFF9D-4856-4E4B-A264-9F49C6B80664}"/>
              </a:ext>
            </a:extLst>
          </p:cNvPr>
          <p:cNvSpPr txBox="1"/>
          <p:nvPr/>
        </p:nvSpPr>
        <p:spPr>
          <a:xfrm>
            <a:off x="9825990" y="833618"/>
            <a:ext cx="1074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Q&amp;A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DD5D-4F19-4ECA-8C72-58A398D806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E68F4-90D0-4C8B-8772-EF8FAC4D085B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6374F-5D36-4D00-8761-89F13B3FB30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Schedule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F18D13-6E26-46E8-9009-D709752D5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99" y="1594228"/>
            <a:ext cx="4137801" cy="4137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182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3605-BA5A-4BA5-96E1-385F9C532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/>
          <a:lstStyle/>
          <a:p>
            <a:r>
              <a:rPr lang="ko-KR" altLang="en-US" b="1" dirty="0">
                <a:latin typeface="+mn-ea"/>
              </a:rPr>
              <a:t>서비스의 신뢰성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업무의 효율성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환자의 존엄성</a:t>
            </a:r>
          </a:p>
        </p:txBody>
      </p:sp>
      <p:pic>
        <p:nvPicPr>
          <p:cNvPr id="6" name="그래픽 5" descr="달리기">
            <a:extLst>
              <a:ext uri="{FF2B5EF4-FFF2-40B4-BE49-F238E27FC236}">
                <a16:creationId xmlns:a16="http://schemas.microsoft.com/office/drawing/2014/main" id="{8D90E925-8C42-47E1-9FB5-50943C1F1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213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0946F-23A3-43E1-AA9A-3C27D9F69FC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240E5-CCAA-45DB-8159-0DF03D76C621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AFAD4-7D05-400B-BEB3-67D0FA3A7A29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3C1F-4EDF-4EDA-BA61-DF4391FA5B3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E5FEA-BB29-4165-9AAB-FB337560F2C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785CA-06CD-4FA0-BBF7-54889C53AE14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8120A-7A6C-46A6-80BC-C572BE1A803D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26BFF-6A17-4540-BBC9-23AE501922A2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37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578982"/>
              </p:ext>
            </p:extLst>
          </p:nvPr>
        </p:nvGraphicFramePr>
        <p:xfrm>
          <a:off x="1875364" y="2249391"/>
          <a:ext cx="8441272" cy="3115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4569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U-Line(</a:t>
                      </a:r>
                      <a:r>
                        <a:rPr lang="ko-KR" altLang="en-US" dirty="0" err="1"/>
                        <a:t>크레이더스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45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6613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소변량 감지로 방광 질병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진료 및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일체형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E8FA7D7-BA35-4398-B094-BA9CB822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098" y="2635439"/>
            <a:ext cx="2905125" cy="2343150"/>
          </a:xfrm>
          <a:prstGeom prst="rect">
            <a:avLst/>
          </a:prstGeom>
        </p:spPr>
      </p:pic>
      <p:pic>
        <p:nvPicPr>
          <p:cNvPr id="13" name="그래픽 12" descr="달리기">
            <a:extLst>
              <a:ext uri="{FF2B5EF4-FFF2-40B4-BE49-F238E27FC236}">
                <a16:creationId xmlns:a16="http://schemas.microsoft.com/office/drawing/2014/main" id="{759C475D-7DC0-40DB-A5DC-A7EAEB861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8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2085241-CD4B-468C-9411-C193ED33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9951"/>
              </p:ext>
            </p:extLst>
          </p:nvPr>
        </p:nvGraphicFramePr>
        <p:xfrm>
          <a:off x="1875364" y="2249391"/>
          <a:ext cx="8441272" cy="3718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488993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모닛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O'Monit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299,000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11833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공기질</a:t>
                      </a:r>
                      <a:r>
                        <a:rPr lang="ko-KR" altLang="en-US" dirty="0"/>
                        <a:t> 및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주변 온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습도와 </a:t>
                      </a:r>
                      <a:r>
                        <a:rPr lang="en-US" altLang="ko-KR" dirty="0"/>
                        <a:t>VOC</a:t>
                      </a:r>
                      <a:r>
                        <a:rPr lang="ko-KR" altLang="en-US" dirty="0"/>
                        <a:t>가스 모니터링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수유등</a:t>
                      </a:r>
                      <a:r>
                        <a:rPr lang="ko-KR" altLang="en-US" dirty="0"/>
                        <a:t>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분리형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15" name="Picture 2" descr="http://everlasting1120.cafe24.com/wordpress/company/wp-content/uploads/sites/3/2018/10/sbm_feature_all_product.jpg">
            <a:extLst>
              <a:ext uri="{FF2B5EF4-FFF2-40B4-BE49-F238E27FC236}">
                <a16:creationId xmlns:a16="http://schemas.microsoft.com/office/drawing/2014/main" id="{56F196C4-0D96-4634-8C54-957BBE1B7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407" y="2747121"/>
            <a:ext cx="2777816" cy="300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63E8CD-7899-4739-AE8B-7607A95033DB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pic>
        <p:nvPicPr>
          <p:cNvPr id="13" name="그래픽 12" descr="달리기">
            <a:extLst>
              <a:ext uri="{FF2B5EF4-FFF2-40B4-BE49-F238E27FC236}">
                <a16:creationId xmlns:a16="http://schemas.microsoft.com/office/drawing/2014/main" id="{300C4029-A2AD-4305-A409-CE19C67B6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AD6F3751-CF76-49F8-97ED-E55E4A942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36493"/>
              </p:ext>
            </p:extLst>
          </p:nvPr>
        </p:nvGraphicFramePr>
        <p:xfrm>
          <a:off x="1875364" y="2249391"/>
          <a:ext cx="8441272" cy="3115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6843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Smart Diaper(</a:t>
                      </a:r>
                      <a:r>
                        <a:rPr lang="en-US" altLang="ko-KR" dirty="0" err="1"/>
                        <a:t>Hanggies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7045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히스토리 조회 및 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기저귀 다중관리 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분리형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F867B224-B61C-4940-AFE8-3581E31711DC}"/>
              </a:ext>
            </a:extLst>
          </p:cNvPr>
          <p:cNvSpPr/>
          <p:nvPr/>
        </p:nvSpPr>
        <p:spPr>
          <a:xfrm>
            <a:off x="2457370" y="3575453"/>
            <a:ext cx="395645" cy="36740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모니터">
            <a:extLst>
              <a:ext uri="{FF2B5EF4-FFF2-40B4-BE49-F238E27FC236}">
                <a16:creationId xmlns:a16="http://schemas.microsoft.com/office/drawing/2014/main" id="{745ECB2C-FB5C-40A7-A270-CBF37E88C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7576" y="2143366"/>
            <a:ext cx="2262046" cy="22620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5C036F-4818-4CF0-B998-EB9559EAB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655" y="3417589"/>
            <a:ext cx="383608" cy="6831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E9EF459-469B-4649-A8BE-D1E3B76F534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0" y="2633983"/>
            <a:ext cx="1263622" cy="10156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EFBDFF-75DB-45EF-9640-A3A2475E21A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07" y="3509711"/>
            <a:ext cx="865199" cy="1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6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B34CBA-6171-4459-8661-0F8045800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latin typeface="+mn-ea"/>
              </a:rPr>
              <a:t>대</a:t>
            </a:r>
            <a:r>
              <a:rPr lang="en-US" altLang="ko-KR" b="1" dirty="0">
                <a:latin typeface="+mn-ea"/>
              </a:rPr>
              <a:t>·</a:t>
            </a:r>
            <a:r>
              <a:rPr lang="ko-KR" altLang="en-US" b="1" dirty="0">
                <a:latin typeface="+mn-ea"/>
              </a:rPr>
              <a:t>소변 감지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교체 알림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상태 및 이력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조회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교체 시간 예측</a:t>
            </a: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endParaRPr lang="ko-KR" altLang="en-US" b="1" dirty="0">
              <a:latin typeface="+mn-ea"/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9FD6AFEB-E44C-4C79-8DA9-88EE80A70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3507" y="217258"/>
            <a:ext cx="498653" cy="49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BB70B-9FB8-48D6-BB70-9BB6E7AD6EC0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F1E27-8636-4194-821B-0E3D092124D9}"/>
              </a:ext>
            </a:extLst>
          </p:cNvPr>
          <p:cNvSpPr txBox="1"/>
          <p:nvPr/>
        </p:nvSpPr>
        <p:spPr>
          <a:xfrm>
            <a:off x="1910039" y="833618"/>
            <a:ext cx="123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5A434-35D7-4FB2-95DC-FC9319624670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92931-1FDE-434C-8951-02081FA3E326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1A606-C847-402A-B69A-81FADC209446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86559-083A-4E68-B18A-CF78EA30CF29}"/>
              </a:ext>
            </a:extLst>
          </p:cNvPr>
          <p:cNvSpPr txBox="1"/>
          <p:nvPr/>
        </p:nvSpPr>
        <p:spPr>
          <a:xfrm>
            <a:off x="2172560" y="1202950"/>
            <a:ext cx="1999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ko-KR" alt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026-D32D-452D-9601-E4FF8C85AF04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3134C-A71F-4651-BD79-C2763DD3842B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365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</a:t>
            </a:r>
            <a:r>
              <a:rPr lang="en-US" altLang="ko-KR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DemoMiddle</a:t>
            </a: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2" name="[0416]1차 Demo 시연영상 ver.1">
            <a:hlinkClick r:id="" action="ppaction://media"/>
            <a:extLst>
              <a:ext uri="{FF2B5EF4-FFF2-40B4-BE49-F238E27FC236}">
                <a16:creationId xmlns:a16="http://schemas.microsoft.com/office/drawing/2014/main" id="{BC11EA70-6F3A-40BF-B92A-A24A1EE1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0898" y="814618"/>
            <a:ext cx="9539112" cy="53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197806"/>
            <a:ext cx="7151948" cy="4019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631917" y="5655050"/>
            <a:ext cx="9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0056089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1996</TotalTime>
  <Words>1256</Words>
  <Application>Microsoft Office PowerPoint</Application>
  <PresentationFormat>와이드스크린</PresentationFormat>
  <Paragraphs>458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Century Gothic</vt:lpstr>
      <vt:lpstr>Wingdings</vt:lpstr>
      <vt:lpstr>갤러리</vt:lpstr>
      <vt:lpstr>      스마트 기저귀     - Iot를 활용한 환자 대·소변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Iot를 이용한       스마트 기저귀</dc:title>
  <dc:creator>민수 조</dc:creator>
  <cp:lastModifiedBy>민수 조</cp:lastModifiedBy>
  <cp:revision>143</cp:revision>
  <dcterms:created xsi:type="dcterms:W3CDTF">2019-01-29T05:12:33Z</dcterms:created>
  <dcterms:modified xsi:type="dcterms:W3CDTF">2019-05-02T15:09:15Z</dcterms:modified>
</cp:coreProperties>
</file>